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70" r:id="rId4"/>
    <p:sldId id="268" r:id="rId5"/>
    <p:sldId id="264" r:id="rId6"/>
    <p:sldId id="257" r:id="rId7"/>
    <p:sldId id="258" r:id="rId8"/>
    <p:sldId id="265" r:id="rId9"/>
    <p:sldId id="266" r:id="rId10"/>
    <p:sldId id="259" r:id="rId11"/>
    <p:sldId id="27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21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26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0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92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52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1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7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22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EEE35-7BBB-4D72-9F8F-A7B129D5F88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0AE12-8633-436F-B912-CF416CBFE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63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016" y="1553722"/>
            <a:ext cx="10515600" cy="432846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Lecture 9.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Adsorption of electrolytes. EDL formation. Theory of EDL.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Helmholtz, </a:t>
            </a:r>
            <a:r>
              <a:rPr lang="en-US" dirty="0" err="1">
                <a:solidFill>
                  <a:srgbClr val="0070C0"/>
                </a:solidFill>
              </a:rPr>
              <a:t>Gouy</a:t>
            </a:r>
            <a:r>
              <a:rPr lang="en-US" dirty="0">
                <a:solidFill>
                  <a:srgbClr val="0070C0"/>
                </a:solidFill>
              </a:rPr>
              <a:t>-Chapman theories)</a:t>
            </a:r>
            <a:r>
              <a:rPr lang="en-US" b="1" dirty="0">
                <a:solidFill>
                  <a:srgbClr val="0070C0"/>
                </a:solidFill>
              </a:rPr>
              <a:t>.</a:t>
            </a:r>
            <a:r>
              <a:rPr lang="en-US" dirty="0">
                <a:solidFill>
                  <a:srgbClr val="0070C0"/>
                </a:solidFill>
              </a:rPr>
              <a:t> Stern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theory of EDL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endParaRPr lang="en-US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Electric double layer (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EDL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formation occurs due to ion adsorption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6" name="Объект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823" y="3717955"/>
            <a:ext cx="4614902" cy="851980"/>
          </a:xfrm>
          <a:prstGeom prst="rect">
            <a:avLst/>
          </a:prstGeom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9286921" y="6055500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0041" y="4447262"/>
            <a:ext cx="5067300" cy="762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4916" y="5018127"/>
            <a:ext cx="32575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3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877" y="1390842"/>
            <a:ext cx="9137176" cy="5031354"/>
          </a:xfrm>
          <a:prstGeom prst="rect">
            <a:avLst/>
          </a:prstGeom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54332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960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7" y="15915"/>
            <a:ext cx="9587554" cy="132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Questions?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3200" i="1" dirty="0" smtClean="0"/>
              <a:t>Thank you for your attention!</a:t>
            </a:r>
            <a:endParaRPr lang="ru-RU" sz="3200" i="1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9286921" y="6055500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sma-NO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2231801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543" y="1008842"/>
            <a:ext cx="4691127" cy="131830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945" y="2590710"/>
            <a:ext cx="6678314" cy="14896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0631" y="4343924"/>
            <a:ext cx="3366751" cy="9857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7236" y="5477240"/>
            <a:ext cx="6644827" cy="923559"/>
          </a:xfrm>
          <a:prstGeom prst="rect">
            <a:avLst/>
          </a:prstGeom>
        </p:spPr>
      </p:pic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30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286" y="1473957"/>
            <a:ext cx="10357513" cy="470300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There are two mechanisms of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EDL (electric double layer) 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formation: ion adsorption and surface dissociation:</a:t>
            </a:r>
          </a:p>
          <a:p>
            <a:endParaRPr lang="ru-RU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арген"/>
          <p:cNvPicPr/>
          <p:nvPr/>
        </p:nvPicPr>
        <p:blipFill>
          <a:blip r:embed="rId2" cstate="print"/>
          <a:srcRect l="17308" r="7692"/>
          <a:stretch>
            <a:fillRect/>
          </a:stretch>
        </p:blipFill>
        <p:spPr bwMode="auto">
          <a:xfrm>
            <a:off x="1451802" y="3273892"/>
            <a:ext cx="3239965" cy="2293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сил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4406" y="3011955"/>
            <a:ext cx="4618893" cy="2555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13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1" y="2324472"/>
            <a:ext cx="1940103" cy="412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35760" y="4654878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1.EDL theories : Helmholtz, 1879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Plane capacity 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935" y="1483554"/>
            <a:ext cx="7334250" cy="2771775"/>
          </a:xfrm>
          <a:prstGeom prst="rect">
            <a:avLst/>
          </a:prstGeom>
        </p:spPr>
      </p:pic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7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9552" y="2633536"/>
            <a:ext cx="9400418" cy="339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359697" y="1737464"/>
            <a:ext cx="3594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/>
                <a:ea typeface="Times New Roman"/>
              </a:rPr>
              <a:t>Gouy</a:t>
            </a:r>
            <a:r>
              <a:rPr lang="en-US" sz="2800" dirty="0">
                <a:latin typeface="Times New Roman"/>
                <a:ea typeface="Times New Roman"/>
              </a:rPr>
              <a:t>-Chapman</a:t>
            </a:r>
            <a:endParaRPr lang="ru-RU" sz="2800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497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12277" y="492369"/>
            <a:ext cx="43023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/>
                <a:ea typeface="Times New Roman"/>
              </a:rPr>
              <a:t>Gouy</a:t>
            </a:r>
            <a:r>
              <a:rPr lang="en-US" sz="2400" dirty="0">
                <a:latin typeface="Times New Roman"/>
                <a:ea typeface="Times New Roman"/>
              </a:rPr>
              <a:t>-Chapman,</a:t>
            </a:r>
            <a:endParaRPr lang="ru-RU" sz="24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7568" y="3379148"/>
            <a:ext cx="4544924" cy="161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66170" y="4496992"/>
            <a:ext cx="6066790" cy="502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8221" y="5037965"/>
            <a:ext cx="2307072" cy="584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24398" y="5661247"/>
            <a:ext cx="5745724" cy="1026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54332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7568" y="2071878"/>
            <a:ext cx="40386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984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5561" y="2060848"/>
            <a:ext cx="3761426" cy="334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39617" y="1196752"/>
            <a:ext cx="12170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/>
                <a:ea typeface="Times New Roman"/>
              </a:rPr>
              <a:t>Stern</a:t>
            </a:r>
            <a:r>
              <a:rPr lang="en-US" dirty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9415" y="1582616"/>
            <a:ext cx="4436319" cy="487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54332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20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43091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dirty="0" smtClean="0">
                <a:latin typeface="Times New Roman" pitchFamily="18" charset="0"/>
                <a:sym typeface="Symbol" pitchFamily="18" charset="2"/>
              </a:rPr>
              <a:t></a:t>
            </a:r>
            <a:r>
              <a:rPr lang="ru-RU" b="1" baseline="-25000" dirty="0" smtClean="0">
                <a:latin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</a:rPr>
              <a:t> = </a:t>
            </a:r>
            <a:r>
              <a:rPr lang="ru-RU" b="1" dirty="0" smtClean="0">
                <a:latin typeface="Times New Roman" pitchFamily="18" charset="0"/>
                <a:sym typeface="Symbol" pitchFamily="18" charset="2"/>
              </a:rPr>
              <a:t></a:t>
            </a:r>
            <a:r>
              <a:rPr lang="ru-RU" b="1" baseline="-12000" dirty="0" smtClean="0">
                <a:latin typeface="Times New Roman" pitchFamily="18" charset="0"/>
                <a:sym typeface="Symbol" pitchFamily="18" charset="2"/>
              </a:rPr>
              <a:t></a:t>
            </a:r>
            <a:r>
              <a:rPr lang="ru-RU" b="1" dirty="0" smtClean="0">
                <a:latin typeface="Times New Roman" pitchFamily="18" charset="0"/>
              </a:rPr>
              <a:t> е </a:t>
            </a:r>
            <a:r>
              <a:rPr lang="ru-RU" b="1" baseline="30000" dirty="0" smtClean="0">
                <a:latin typeface="Times New Roman" pitchFamily="18" charset="0"/>
              </a:rPr>
              <a:t>– æ (х-</a:t>
            </a:r>
            <a:r>
              <a:rPr lang="ru-RU" b="1" baseline="30000" dirty="0" smtClean="0">
                <a:latin typeface="Times New Roman" pitchFamily="18" charset="0"/>
                <a:sym typeface="Symbol" pitchFamily="18" charset="2"/>
              </a:rPr>
              <a:t></a:t>
            </a:r>
            <a:r>
              <a:rPr lang="ru-RU" b="1" baseline="30000" dirty="0" smtClean="0">
                <a:latin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       (2)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latin typeface="Times New Roman" pitchFamily="18" charset="0"/>
                <a:sym typeface="Symbol" pitchFamily="18" charset="2"/>
              </a:rPr>
              <a:t></a:t>
            </a:r>
            <a:r>
              <a:rPr lang="kk-KZ" b="1" baseline="-25000" dirty="0" smtClean="0">
                <a:latin typeface="Times New Roman" pitchFamily="18" charset="0"/>
              </a:rPr>
              <a:t>х</a:t>
            </a:r>
            <a:r>
              <a:rPr lang="kk-KZ" b="1" dirty="0" smtClean="0">
                <a:latin typeface="Times New Roman" pitchFamily="18" charset="0"/>
              </a:rPr>
              <a:t> = </a:t>
            </a:r>
            <a:r>
              <a:rPr lang="ru-RU" b="1" dirty="0" smtClean="0">
                <a:latin typeface="Times New Roman" pitchFamily="18" charset="0"/>
                <a:sym typeface="Symbol" pitchFamily="18" charset="2"/>
              </a:rPr>
              <a:t></a:t>
            </a:r>
            <a:r>
              <a:rPr lang="ru-RU" b="1" baseline="-12000" dirty="0" smtClean="0">
                <a:latin typeface="Times New Roman" pitchFamily="18" charset="0"/>
                <a:sym typeface="Symbol" pitchFamily="18" charset="2"/>
              </a:rPr>
              <a:t></a:t>
            </a:r>
            <a:r>
              <a:rPr lang="kk-KZ" b="1" dirty="0" smtClean="0">
                <a:latin typeface="Times New Roman" pitchFamily="18" charset="0"/>
              </a:rPr>
              <a:t> е </a:t>
            </a:r>
            <a:r>
              <a:rPr lang="kk-KZ" b="1" baseline="30000" dirty="0" smtClean="0">
                <a:latin typeface="Times New Roman" pitchFamily="18" charset="0"/>
              </a:rPr>
              <a:t>– æ х</a:t>
            </a:r>
            <a:r>
              <a:rPr lang="kk-KZ" b="1" dirty="0" smtClean="0">
                <a:latin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</a:rPr>
              <a:t>          (3)                                         </a:t>
            </a:r>
          </a:p>
          <a:p>
            <a:pPr algn="ctr" eaLnBrk="1" hangingPunct="1">
              <a:buFontTx/>
              <a:buNone/>
            </a:pPr>
            <a:r>
              <a:rPr lang="kk-KZ" b="1" dirty="0" smtClean="0">
                <a:latin typeface="Times New Roman" pitchFamily="18" charset="0"/>
              </a:rPr>
              <a:t>æ</a:t>
            </a:r>
            <a:r>
              <a:rPr lang="kk-KZ" b="1" baseline="30000" dirty="0" smtClean="0">
                <a:latin typeface="Times New Roman" pitchFamily="18" charset="0"/>
              </a:rPr>
              <a:t>2</a:t>
            </a:r>
            <a:r>
              <a:rPr lang="kk-KZ" b="1" dirty="0" smtClean="0">
                <a:latin typeface="Times New Roman" pitchFamily="18" charset="0"/>
              </a:rPr>
              <a:t> = 1 /</a:t>
            </a:r>
            <a:r>
              <a:rPr lang="ru-RU" b="1" dirty="0" smtClean="0">
                <a:latin typeface="Times New Roman" pitchFamily="18" charset="0"/>
                <a:sym typeface="Symbol" pitchFamily="18" charset="2"/>
              </a:rPr>
              <a:t></a:t>
            </a:r>
            <a:r>
              <a:rPr lang="kk-KZ" b="1" baseline="30000" dirty="0" smtClean="0">
                <a:latin typeface="Times New Roman" pitchFamily="18" charset="0"/>
              </a:rPr>
              <a:t>2</a:t>
            </a:r>
            <a:r>
              <a:rPr lang="kk-KZ" b="1" dirty="0" smtClean="0">
                <a:latin typeface="Times New Roman" pitchFamily="18" charset="0"/>
              </a:rPr>
              <a:t> = 2 F</a:t>
            </a:r>
            <a:r>
              <a:rPr lang="kk-KZ" b="1" baseline="30000" dirty="0" smtClean="0">
                <a:latin typeface="Times New Roman" pitchFamily="18" charset="0"/>
              </a:rPr>
              <a:t>2</a:t>
            </a:r>
            <a:r>
              <a:rPr lang="kk-KZ" b="1" dirty="0" smtClean="0">
                <a:latin typeface="Times New Roman" pitchFamily="18" charset="0"/>
              </a:rPr>
              <a:t> I /(</a:t>
            </a:r>
            <a:r>
              <a:rPr lang="en-US" b="1" dirty="0" smtClean="0">
                <a:latin typeface="Times New Roman" pitchFamily="18" charset="0"/>
                <a:sym typeface="Symbol" pitchFamily="18" charset="2"/>
              </a:rPr>
              <a:t>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sym typeface="Symbol" pitchFamily="18" charset="2"/>
              </a:rPr>
              <a:t></a:t>
            </a:r>
            <a:r>
              <a:rPr lang="kk-KZ" b="1" baseline="-12000" dirty="0" smtClean="0">
                <a:latin typeface="Times New Roman" pitchFamily="18" charset="0"/>
              </a:rPr>
              <a:t>0</a:t>
            </a:r>
            <a:r>
              <a:rPr lang="kk-KZ" b="1" dirty="0" smtClean="0">
                <a:latin typeface="Times New Roman" pitchFamily="18" charset="0"/>
              </a:rPr>
              <a:t> R T)          </a:t>
            </a:r>
            <a:r>
              <a:rPr lang="kk-KZ" dirty="0" smtClean="0">
                <a:latin typeface="Times New Roman" pitchFamily="18" charset="0"/>
              </a:rPr>
              <a:t>(4)</a:t>
            </a:r>
            <a:r>
              <a:rPr lang="kk-KZ" dirty="0">
                <a:latin typeface="Times New Roman" pitchFamily="18" charset="0"/>
              </a:rPr>
              <a:t>    </a:t>
            </a:r>
            <a:endParaRPr lang="en-US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kk-KZ" dirty="0" smtClean="0">
                <a:latin typeface="Times New Roman" pitchFamily="18" charset="0"/>
              </a:rPr>
              <a:t>              </a:t>
            </a:r>
            <a:endParaRPr lang="kk-KZ" dirty="0">
              <a:latin typeface="Times New Roman" pitchFamily="18" charset="0"/>
            </a:endParaRPr>
          </a:p>
          <a:p>
            <a:pPr eaLnBrk="1" hangingPunct="1"/>
            <a:r>
              <a:rPr lang="kk-KZ" dirty="0" smtClean="0">
                <a:latin typeface="Times New Roman" pitchFamily="18" charset="0"/>
              </a:rPr>
              <a:t>I</a:t>
            </a:r>
            <a:r>
              <a:rPr lang="kk-KZ" dirty="0">
                <a:latin typeface="Times New Roman" pitchFamily="18" charset="0"/>
              </a:rPr>
              <a:t>= ½ 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</a:t>
            </a:r>
            <a:r>
              <a:rPr lang="kk-KZ" dirty="0">
                <a:latin typeface="Times New Roman" pitchFamily="18" charset="0"/>
              </a:rPr>
              <a:t>(с</a:t>
            </a:r>
            <a:r>
              <a:rPr lang="kk-KZ" baseline="-12000" dirty="0">
                <a:latin typeface="Times New Roman" pitchFamily="18" charset="0"/>
              </a:rPr>
              <a:t>0i</a:t>
            </a:r>
            <a:r>
              <a:rPr lang="kk-KZ" dirty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sym typeface="Symbol" pitchFamily="18" charset="2"/>
              </a:rPr>
              <a:t></a:t>
            </a:r>
            <a:r>
              <a:rPr lang="kk-KZ" dirty="0">
                <a:latin typeface="Times New Roman" pitchFamily="18" charset="0"/>
              </a:rPr>
              <a:t>z</a:t>
            </a:r>
            <a:r>
              <a:rPr lang="kk-KZ" baseline="-12000" dirty="0">
                <a:latin typeface="Times New Roman" pitchFamily="18" charset="0"/>
              </a:rPr>
              <a:t>i2</a:t>
            </a:r>
            <a:r>
              <a:rPr lang="kk-KZ" dirty="0" smtClean="0">
                <a:latin typeface="Times New Roman" pitchFamily="18" charset="0"/>
              </a:rPr>
              <a:t>);</a:t>
            </a:r>
            <a:endParaRPr lang="en-US" dirty="0" smtClean="0">
              <a:latin typeface="Times New Roman" pitchFamily="18" charset="0"/>
            </a:endParaRPr>
          </a:p>
          <a:p>
            <a:pPr eaLnBrk="1" hangingPunct="1"/>
            <a:endParaRPr lang="en-US" dirty="0" smtClean="0">
              <a:latin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</a:rPr>
              <a:t> æ</a:t>
            </a:r>
            <a:r>
              <a:rPr lang="en-US" dirty="0" smtClean="0">
                <a:latin typeface="Times New Roman" pitchFamily="18" charset="0"/>
              </a:rPr>
              <a:t> – a value which is irreversible proportional to diffusion layer, </a:t>
            </a:r>
            <a:r>
              <a:rPr lang="ru-RU" dirty="0">
                <a:latin typeface="Times New Roman" pitchFamily="18" charset="0"/>
                <a:sym typeface="Symbol" pitchFamily="18" charset="2"/>
              </a:rPr>
              <a:t> </a:t>
            </a:r>
            <a:r>
              <a:rPr lang="en-US" dirty="0" smtClean="0">
                <a:latin typeface="Times New Roman" pitchFamily="18" charset="0"/>
                <a:sym typeface="Symbol" pitchFamily="18" charset="2"/>
              </a:rPr>
              <a:t>- thickness of </a:t>
            </a:r>
            <a:r>
              <a:rPr lang="en-US" dirty="0">
                <a:latin typeface="Times New Roman" pitchFamily="18" charset="0"/>
              </a:rPr>
              <a:t>diffusion layer </a:t>
            </a:r>
            <a:r>
              <a:rPr lang="en-US" dirty="0" smtClean="0">
                <a:latin typeface="Times New Roman" pitchFamily="18" charset="0"/>
              </a:rPr>
              <a:t>, </a:t>
            </a:r>
          </a:p>
          <a:p>
            <a:r>
              <a:rPr lang="kk-KZ" dirty="0" smtClean="0">
                <a:latin typeface="Times New Roman" pitchFamily="18" charset="0"/>
              </a:rPr>
              <a:t>I </a:t>
            </a:r>
            <a:r>
              <a:rPr lang="en-US" dirty="0" smtClean="0">
                <a:latin typeface="Times New Roman" pitchFamily="18" charset="0"/>
              </a:rPr>
              <a:t>– ionic strength, </a:t>
            </a:r>
            <a:r>
              <a:rPr lang="en-US" dirty="0" smtClean="0">
                <a:latin typeface="Times New Roman" pitchFamily="18" charset="0"/>
                <a:sym typeface="Symbol" pitchFamily="18" charset="2"/>
              </a:rPr>
              <a:t></a:t>
            </a:r>
            <a:r>
              <a:rPr lang="kk-KZ" dirty="0" smtClean="0">
                <a:latin typeface="Times New Roman" pitchFamily="18" charset="0"/>
              </a:rPr>
              <a:t>–</a:t>
            </a:r>
            <a:r>
              <a:rPr lang="en-US" dirty="0" err="1" smtClean="0">
                <a:latin typeface="Times New Roman" pitchFamily="18" charset="0"/>
              </a:rPr>
              <a:t>dielectrical</a:t>
            </a:r>
            <a:r>
              <a:rPr lang="en-US" dirty="0" smtClean="0">
                <a:latin typeface="Times New Roman" pitchFamily="18" charset="0"/>
              </a:rPr>
              <a:t> permittivity </a:t>
            </a:r>
            <a:r>
              <a:rPr lang="kk-KZ" dirty="0" smtClean="0">
                <a:latin typeface="Times New Roman" pitchFamily="18" charset="0"/>
              </a:rPr>
              <a:t>; </a:t>
            </a:r>
            <a:r>
              <a:rPr lang="en-US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kk-KZ" baseline="-12000" dirty="0">
                <a:latin typeface="Times New Roman" pitchFamily="18" charset="0"/>
              </a:rPr>
              <a:t>0</a:t>
            </a:r>
            <a:r>
              <a:rPr lang="kk-KZ" dirty="0">
                <a:latin typeface="Times New Roman" pitchFamily="18" charset="0"/>
              </a:rPr>
              <a:t> – </a:t>
            </a:r>
            <a:r>
              <a:rPr lang="en-US" dirty="0" smtClean="0">
                <a:latin typeface="Times New Roman" pitchFamily="18" charset="0"/>
              </a:rPr>
              <a:t>electric constant</a:t>
            </a:r>
            <a:r>
              <a:rPr lang="kk-KZ" dirty="0" smtClean="0">
                <a:latin typeface="Times New Roman" pitchFamily="18" charset="0"/>
              </a:rPr>
              <a:t>, 8,85</a:t>
            </a:r>
            <a:r>
              <a:rPr lang="kk-KZ" dirty="0">
                <a:latin typeface="Times New Roman" pitchFamily="18" charset="0"/>
                <a:sym typeface="Symbol" pitchFamily="18" charset="2"/>
              </a:rPr>
              <a:t></a:t>
            </a:r>
            <a:r>
              <a:rPr lang="kk-KZ" dirty="0">
                <a:latin typeface="Times New Roman" pitchFamily="18" charset="0"/>
              </a:rPr>
              <a:t>10</a:t>
            </a:r>
            <a:r>
              <a:rPr lang="kk-KZ" baseline="30000" dirty="0">
                <a:latin typeface="Times New Roman" pitchFamily="18" charset="0"/>
              </a:rPr>
              <a:t>-12</a:t>
            </a:r>
            <a:r>
              <a:rPr lang="kk-KZ" dirty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>F</a:t>
            </a:r>
            <a:r>
              <a:rPr lang="kk-KZ" dirty="0" smtClean="0">
                <a:latin typeface="Times New Roman" pitchFamily="18" charset="0"/>
              </a:rPr>
              <a:t>/</a:t>
            </a:r>
            <a:r>
              <a:rPr lang="en-US" dirty="0" smtClean="0">
                <a:latin typeface="Times New Roman" pitchFamily="18" charset="0"/>
              </a:rPr>
              <a:t>m</a:t>
            </a:r>
            <a:r>
              <a:rPr lang="kk-KZ" dirty="0" smtClean="0">
                <a:latin typeface="Times New Roman" pitchFamily="18" charset="0"/>
              </a:rPr>
              <a:t>.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3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54332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402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837032"/>
              </p:ext>
            </p:extLst>
          </p:nvPr>
        </p:nvGraphicFramePr>
        <p:xfrm>
          <a:off x="2752677" y="3794919"/>
          <a:ext cx="52705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3" imgW="1701720" imgH="431640" progId="Equation.3">
                  <p:embed/>
                </p:oleObj>
              </mc:Choice>
              <mc:Fallback>
                <p:oleObj name="Формула" r:id="rId3" imgW="17017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677" y="3794919"/>
                        <a:ext cx="5270500" cy="1336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514600" y="1473960"/>
            <a:ext cx="70500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200">
                <a:sym typeface="Symbol" pitchFamily="18" charset="2"/>
              </a:rPr>
              <a:t></a:t>
            </a:r>
            <a:r>
              <a:rPr lang="ru-RU" sz="3200" baseline="-12000"/>
              <a:t>х</a:t>
            </a:r>
            <a:r>
              <a:rPr lang="ru-RU" sz="3200">
                <a:sym typeface="Symbol" pitchFamily="18" charset="2"/>
              </a:rPr>
              <a:t>=(4</a:t>
            </a:r>
            <a:r>
              <a:rPr lang="en-US" sz="3200">
                <a:sym typeface="Symbol" pitchFamily="18" charset="2"/>
              </a:rPr>
              <a:t>RT</a:t>
            </a:r>
            <a:r>
              <a:rPr lang="ru-RU" sz="3200">
                <a:sym typeface="Symbol" pitchFamily="18" charset="2"/>
              </a:rPr>
              <a:t>/</a:t>
            </a:r>
            <a:r>
              <a:rPr lang="en-US" sz="3200">
                <a:sym typeface="Symbol" pitchFamily="18" charset="2"/>
              </a:rPr>
              <a:t>zF</a:t>
            </a:r>
            <a:r>
              <a:rPr lang="ru-RU" sz="3200">
                <a:sym typeface="Symbol" pitchFamily="18" charset="2"/>
              </a:rPr>
              <a:t>)</a:t>
            </a:r>
            <a:r>
              <a:rPr lang="ru-RU" sz="3200"/>
              <a:t>е</a:t>
            </a:r>
            <a:r>
              <a:rPr lang="ru-RU" sz="3200" baseline="30000">
                <a:sym typeface="Symbol" pitchFamily="18" charset="2"/>
              </a:rPr>
              <a:t>-æх</a:t>
            </a:r>
            <a:r>
              <a:rPr lang="ru-RU" sz="3200">
                <a:sym typeface="Symbol" pitchFamily="18" charset="2"/>
              </a:rPr>
              <a:t>                    (5)</a:t>
            </a:r>
          </a:p>
          <a:p>
            <a:pPr algn="just" eaLnBrk="0" hangingPunct="0"/>
            <a:r>
              <a:rPr lang="ru-RU" sz="3200">
                <a:sym typeface="Symbol" pitchFamily="18" charset="2"/>
              </a:rPr>
              <a:t>  </a:t>
            </a: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2971800" y="2253170"/>
            <a:ext cx="11881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dirty="0" smtClean="0">
                <a:latin typeface="Times New Roman" pitchFamily="18" charset="0"/>
              </a:rPr>
              <a:t>where</a:t>
            </a:r>
            <a:endParaRPr lang="ru-RU" sz="3200" dirty="0">
              <a:latin typeface="Times New Roman" pitchFamily="18" charset="0"/>
            </a:endParaRPr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8839200" y="4214886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dirty="0"/>
              <a:t>(6)</a:t>
            </a:r>
            <a:r>
              <a:rPr lang="ru-RU" dirty="0"/>
              <a:t> </a:t>
            </a:r>
          </a:p>
        </p:txBody>
      </p:sp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54332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433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197</Words>
  <Application>Microsoft Office PowerPoint</Application>
  <PresentationFormat>Широкоэкранный</PresentationFormat>
  <Paragraphs>33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10</cp:revision>
  <dcterms:created xsi:type="dcterms:W3CDTF">2018-04-28T09:47:50Z</dcterms:created>
  <dcterms:modified xsi:type="dcterms:W3CDTF">2021-11-07T11:01:48Z</dcterms:modified>
</cp:coreProperties>
</file>